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381" r:id="rId5"/>
    <p:sldId id="371" r:id="rId6"/>
    <p:sldId id="410" r:id="rId7"/>
    <p:sldId id="289"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357" r:id="rId21"/>
    <p:sldId id="424" r:id="rId22"/>
    <p:sldId id="425" r:id="rId23"/>
    <p:sldId id="429" r:id="rId24"/>
    <p:sldId id="428" r:id="rId25"/>
    <p:sldId id="430" r:id="rId26"/>
    <p:sldId id="431" r:id="rId27"/>
    <p:sldId id="432" r:id="rId28"/>
    <p:sldId id="433" r:id="rId29"/>
    <p:sldId id="434" r:id="rId30"/>
    <p:sldId id="435" r:id="rId31"/>
    <p:sldId id="436" r:id="rId32"/>
    <p:sldId id="437" r:id="rId33"/>
    <p:sldId id="438" r:id="rId34"/>
    <p:sldId id="439" r:id="rId35"/>
    <p:sldId id="441" r:id="rId36"/>
    <p:sldId id="447" r:id="rId37"/>
    <p:sldId id="442" r:id="rId38"/>
    <p:sldId id="443" r:id="rId39"/>
    <p:sldId id="446" r:id="rId40"/>
    <p:sldId id="444" r:id="rId41"/>
    <p:sldId id="448" r:id="rId42"/>
    <p:sldId id="449" r:id="rId43"/>
    <p:sldId id="450" r:id="rId44"/>
    <p:sldId id="451" r:id="rId45"/>
    <p:sldId id="453" r:id="rId46"/>
    <p:sldId id="454" r:id="rId47"/>
    <p:sldId id="452" r:id="rId4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0048" autoAdjust="0"/>
  </p:normalViewPr>
  <p:slideViewPr>
    <p:cSldViewPr snapToGrid="0">
      <p:cViewPr varScale="1">
        <p:scale>
          <a:sx n="118" d="100"/>
          <a:sy n="118" d="100"/>
        </p:scale>
        <p:origin x="1788" y="90"/>
      </p:cViewPr>
      <p:guideLst/>
    </p:cSldViewPr>
  </p:slideViewPr>
  <p:outlineViewPr>
    <p:cViewPr>
      <p:scale>
        <a:sx n="33" d="100"/>
        <a:sy n="33" d="100"/>
      </p:scale>
      <p:origin x="0" y="-19888"/>
    </p:cViewPr>
  </p:outlineViewPr>
  <p:notesTextViewPr>
    <p:cViewPr>
      <p:scale>
        <a:sx n="3" d="2"/>
        <a:sy n="3" d="2"/>
      </p:scale>
      <p:origin x="0" y="0"/>
    </p:cViewPr>
  </p:notesTextViewPr>
  <p:notesViewPr>
    <p:cSldViewPr snapToGrid="0">
      <p:cViewPr varScale="1">
        <p:scale>
          <a:sx n="123" d="100"/>
          <a:sy n="123" d="100"/>
        </p:scale>
        <p:origin x="4796"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1ED72D7-FE6F-4B82-8D31-76BC00B06094}" type="datetimeFigureOut">
              <a:rPr lang="en-US" smtClean="0"/>
              <a:t>4/13/2017</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394DE12-7B9B-46AA-AC19-C30A49928B9B}" type="slidenum">
              <a:rPr lang="en-US" smtClean="0"/>
              <a:t>‹#›</a:t>
            </a:fld>
            <a:endParaRPr lang="en-US" dirty="0"/>
          </a:p>
        </p:txBody>
      </p:sp>
    </p:spTree>
    <p:extLst>
      <p:ext uri="{BB962C8B-B14F-4D97-AF65-F5344CB8AC3E}">
        <p14:creationId xmlns:p14="http://schemas.microsoft.com/office/powerpoint/2010/main" val="415036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a:t>
            </a:fld>
            <a:endParaRPr lang="en-US" dirty="0"/>
          </a:p>
        </p:txBody>
      </p:sp>
    </p:spTree>
    <p:extLst>
      <p:ext uri="{BB962C8B-B14F-4D97-AF65-F5344CB8AC3E}">
        <p14:creationId xmlns:p14="http://schemas.microsoft.com/office/powerpoint/2010/main" val="39422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Yes, this is often what a UI design looks like. In our first coding example this week, we are going to enhance the OvalDraw application to include menu elements to OvalDraw File|Exit and Edit|Clear. In addition, we will implement adding new random ovals with either a line color or a line weight. Finally, we will add file saving and opening and add the related Open and Save menu items to the application… more on that later. </a:t>
            </a:r>
          </a:p>
          <a:p>
            <a:endParaRPr lang="en-US" sz="1000" dirty="0"/>
          </a:p>
          <a:p>
            <a:r>
              <a:rPr lang="en-US" sz="1000" dirty="0"/>
              <a:t>I anticipate that we will also implement something with mouse clicking, mouse dragging, and timer also, but am uncertain what form that may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1347909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293347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198086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151953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buffered writer or buffered stream efficiently organization reads and writes for optimal disk performance. The danger is that if there is a power failure (or someone accidentally kicks your power strip) you could lose data. It is good to “flush the buffer” at critical times when using a buffered writer on mission critical projects. There is little or no danger in using a buffered reader. </a:t>
            </a:r>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56867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second programming example this week will be implementing Save &amp; Open in our OvalDraw application. </a:t>
            </a:r>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2693371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2741844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1622767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Quick note: I have changed the resolution of our videos starting with this  session. I was using 1366x768 which made for more manageable video downloads, etc. As we head toward using Visual Studio and C#, I would like to move toward 1920x1080 to better allow us to see the integrated development environment (IDE). Let me know if the increased resolution causes difficulty in accessing or viewing the videos. </a:t>
            </a:r>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271357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377486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I’m looking for your feedback!</a:t>
            </a:r>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4056386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326699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Yes, this is often what a UI design looks like. In our first coding example this week, we are going to enhance the OvalDraw application to include menu elements to OvalDraw File|Exit and Edit|Clear. In addition, we will implement adding new random ovals with either a line color or a line weight. Finally, we will add file saving and opening and add the related Open and Save menu items to the application… more on that later. </a:t>
            </a:r>
          </a:p>
          <a:p>
            <a:endParaRPr lang="en-US" sz="1000" dirty="0"/>
          </a:p>
          <a:p>
            <a:r>
              <a:rPr lang="en-US" sz="1000" dirty="0"/>
              <a:t>I anticipate that we will also implement something with mouse clicking, mouse dragging, and timer also, but am uncertain what form that may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3445731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2933664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2350450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1955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Start Recording!</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2868501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1886048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789987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2343279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a:p>
            <a:endParaRPr lang="en-US" sz="1000" dirty="0"/>
          </a:p>
          <a:p>
            <a:r>
              <a:rPr lang="en-US" sz="1000" dirty="0"/>
              <a:t>The </a:t>
            </a:r>
            <a:r>
              <a:rPr lang="en-US" sz="1000" dirty="0" err="1"/>
              <a:t>mouseClicked</a:t>
            </a:r>
            <a:r>
              <a:rPr lang="en-US" sz="1000" dirty="0"/>
              <a:t> method is the most often overridden. The </a:t>
            </a:r>
            <a:r>
              <a:rPr lang="en-US" sz="1000" dirty="0" err="1"/>
              <a:t>mousePressed</a:t>
            </a:r>
            <a:r>
              <a:rPr lang="en-US" sz="1000" dirty="0"/>
              <a:t> and </a:t>
            </a:r>
            <a:r>
              <a:rPr lang="en-US" sz="1000" dirty="0" err="1"/>
              <a:t>mouseReleased</a:t>
            </a:r>
            <a:r>
              <a:rPr lang="en-US" sz="1000" dirty="0"/>
              <a:t> are most often used with dragging. </a:t>
            </a:r>
          </a:p>
          <a:p>
            <a:endParaRPr lang="en-US" sz="1000" dirty="0"/>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java.awt.event.MouseListener</a:t>
            </a:r>
            <a:r>
              <a:rPr lang="en-US" sz="1000" b="0" kern="1200" dirty="0">
                <a:solidFill>
                  <a:schemeClr val="tx1"/>
                </a:solidFill>
                <a:effectLst/>
                <a:latin typeface="+mn-lt"/>
                <a:ea typeface="+mn-ea"/>
                <a:cs typeface="+mn-cs"/>
              </a:rPr>
              <a:t>;</a:t>
            </a:r>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java.awt.event.MouseEvent</a:t>
            </a:r>
            <a:r>
              <a:rPr lang="en-US" sz="1000" b="0" kern="1200" dirty="0">
                <a:solidFill>
                  <a:schemeClr val="tx1"/>
                </a:solidFill>
                <a:effectLst/>
                <a:latin typeface="+mn-lt"/>
                <a:ea typeface="+mn-ea"/>
                <a:cs typeface="+mn-cs"/>
              </a:rPr>
              <a:t>;</a:t>
            </a:r>
          </a:p>
          <a:p>
            <a:endParaRPr lang="en-US" sz="1000" b="0" kern="1200" dirty="0">
              <a:solidFill>
                <a:schemeClr val="tx1"/>
              </a:solidFill>
              <a:effectLst/>
              <a:latin typeface="+mn-lt"/>
              <a:ea typeface="+mn-ea"/>
              <a:cs typeface="+mn-cs"/>
            </a:endParaRP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mousePressed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mouseReleased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mouseEntered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mouseExited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mouseClicked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endParaRPr lang="en-US" sz="1000" b="0" kern="1200" dirty="0">
              <a:solidFill>
                <a:schemeClr val="tx1"/>
              </a:solidFill>
              <a:effectLst/>
              <a:latin typeface="+mn-lt"/>
              <a:ea typeface="+mn-ea"/>
              <a:cs typeface="+mn-cs"/>
            </a:endParaRPr>
          </a:p>
          <a:p>
            <a:r>
              <a:rPr lang="en-US" sz="1000" dirty="0" err="1"/>
              <a:t>addMouseListener</a:t>
            </a:r>
            <a:r>
              <a:rPr lang="en-US" sz="1000" dirty="0"/>
              <a:t>(this);</a:t>
            </a:r>
          </a:p>
          <a:p>
            <a:endParaRPr lang="en-US" sz="1000" b="0" kern="1200" dirty="0">
              <a:solidFill>
                <a:schemeClr val="tx1"/>
              </a:solidFill>
              <a:effectLst/>
              <a:latin typeface="+mn-lt"/>
              <a:ea typeface="+mn-ea"/>
              <a:cs typeface="+mn-cs"/>
            </a:endParaRPr>
          </a:p>
          <a:p>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getX</a:t>
            </a:r>
            <a:r>
              <a:rPr lang="en-US" sz="1000" b="0" kern="1200" dirty="0">
                <a:solidFill>
                  <a:schemeClr val="tx1"/>
                </a:solidFill>
                <a:effectLst/>
                <a:latin typeface="+mn-lt"/>
                <a:ea typeface="+mn-ea"/>
                <a:cs typeface="+mn-cs"/>
              </a:rPr>
              <a:t>(); </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getY</a:t>
            </a:r>
            <a:r>
              <a:rPr lang="en-US" sz="1000" b="0" kern="1200" dirty="0">
                <a:solidFill>
                  <a:schemeClr val="tx1"/>
                </a:solidFill>
                <a:effectLst/>
                <a:latin typeface="+mn-lt"/>
                <a:ea typeface="+mn-ea"/>
                <a:cs typeface="+mn-cs"/>
              </a:rPr>
              <a:t>();</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378539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Less theory and more practical development…</a:t>
            </a:r>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3019249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Note: Dragging is quite challenging to implement… and not that often utilized.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java.awt.event.MouseMotionListener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java.awt.event.MouseEvent</a:t>
            </a:r>
            <a:r>
              <a:rPr lang="en-US" sz="1200" b="0" kern="1200" dirty="0">
                <a:solidFill>
                  <a:schemeClr val="tx1"/>
                </a:solidFill>
                <a:effectLst/>
                <a:latin typeface="+mn-lt"/>
                <a:ea typeface="+mn-ea"/>
                <a:cs typeface="+mn-cs"/>
              </a:rPr>
              <a:t>;</a:t>
            </a:r>
          </a:p>
          <a:p>
            <a:endParaRPr lang="en-US" sz="1000" dirty="0"/>
          </a:p>
          <a:p>
            <a:r>
              <a:rPr lang="en-US" sz="1000" dirty="0" err="1"/>
              <a:t>MouseMotionListener</a:t>
            </a:r>
            <a:endParaRPr lang="en-US" sz="1000" dirty="0"/>
          </a:p>
          <a:p>
            <a:r>
              <a:rPr lang="en-US" sz="1000" dirty="0"/>
              <a:t>public void </a:t>
            </a:r>
            <a:r>
              <a:rPr lang="en-US" sz="1000" dirty="0" err="1"/>
              <a:t>mouseDragged</a:t>
            </a:r>
            <a:r>
              <a:rPr lang="en-US" sz="1000" dirty="0"/>
              <a:t>(</a:t>
            </a:r>
            <a:r>
              <a:rPr lang="en-US" sz="1000" dirty="0" err="1"/>
              <a:t>MouseEvent</a:t>
            </a:r>
            <a:r>
              <a:rPr lang="en-US" sz="1000" dirty="0"/>
              <a:t> e) {}</a:t>
            </a:r>
          </a:p>
          <a:p>
            <a:r>
              <a:rPr lang="en-US" sz="1000" dirty="0"/>
              <a:t>public void </a:t>
            </a:r>
            <a:r>
              <a:rPr lang="en-US" sz="1000" dirty="0" err="1"/>
              <a:t>mouseMoved</a:t>
            </a:r>
            <a:r>
              <a:rPr lang="en-US" sz="1000" dirty="0"/>
              <a:t>(</a:t>
            </a:r>
            <a:r>
              <a:rPr lang="en-US" sz="1000" dirty="0" err="1"/>
              <a:t>MouseEvent</a:t>
            </a:r>
            <a:r>
              <a:rPr lang="en-US" sz="1000" dirty="0"/>
              <a:t> 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addMouseMotionListener</a:t>
            </a:r>
            <a:r>
              <a:rPr lang="en-US" sz="1000" dirty="0"/>
              <a:t>(this);</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4251516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Enhance </a:t>
            </a:r>
            <a:r>
              <a:rPr lang="en-US" sz="1000" dirty="0" err="1"/>
              <a:t>OvalDraw</a:t>
            </a:r>
            <a:r>
              <a:rPr lang="en-US" sz="1000" dirty="0"/>
              <a:t> to include drawing a random face (similar to </a:t>
            </a:r>
            <a:r>
              <a:rPr lang="en-US" sz="1000" dirty="0" err="1"/>
              <a:t>FaceDraw</a:t>
            </a:r>
            <a:r>
              <a:rPr lang="en-US" sz="1000" dirty="0"/>
              <a:t>) with clicked and to draw a red circle with a radius of the drag distance when the mouse is dragged.</a:t>
            </a:r>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692711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2671443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3615797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java.util.Timer</a:t>
            </a:r>
            <a:r>
              <a:rPr lang="en-US" sz="1200" b="0" kern="1200" dirty="0">
                <a:solidFill>
                  <a:schemeClr val="tx1"/>
                </a:solidFill>
                <a:effectLst/>
                <a:latin typeface="+mn-lt"/>
                <a:ea typeface="+mn-ea"/>
                <a:cs typeface="+mn-cs"/>
              </a:rPr>
              <a:t>;</a:t>
            </a:r>
          </a:p>
          <a:p>
            <a:endParaRPr lang="en-US" sz="1000" dirty="0"/>
          </a:p>
          <a:p>
            <a:r>
              <a:rPr lang="en-US" sz="1000" dirty="0"/>
              <a:t>private Timer </a:t>
            </a:r>
            <a:r>
              <a:rPr lang="en-US" sz="1000" dirty="0" err="1"/>
              <a:t>animationTimer</a:t>
            </a:r>
            <a:r>
              <a:rPr lang="en-US" sz="1000" dirty="0"/>
              <a:t>;</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animationTimer</a:t>
            </a:r>
            <a:r>
              <a:rPr lang="en-US" sz="1200" b="0" kern="1200" dirty="0">
                <a:solidFill>
                  <a:schemeClr val="tx1"/>
                </a:solidFill>
                <a:effectLst/>
                <a:latin typeface="+mn-lt"/>
                <a:ea typeface="+mn-ea"/>
                <a:cs typeface="+mn-cs"/>
              </a:rPr>
              <a:t> = new Timer(1000,this);</a:t>
            </a:r>
          </a:p>
          <a:p>
            <a:endParaRPr lang="en-US" sz="1000" dirty="0"/>
          </a:p>
          <a:p>
            <a:r>
              <a:rPr lang="en-US" sz="1200" b="0" kern="1200" dirty="0">
                <a:solidFill>
                  <a:schemeClr val="tx1"/>
                </a:solidFill>
                <a:effectLst/>
                <a:latin typeface="+mn-lt"/>
                <a:ea typeface="+mn-ea"/>
                <a:cs typeface="+mn-cs"/>
              </a:rPr>
              <a:t>public void </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System.out.println</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1490260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341419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2416317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1664096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Start Recording!</a:t>
            </a:r>
          </a:p>
          <a:p>
            <a:endParaRPr lang="en-US" sz="1000" dirty="0"/>
          </a:p>
          <a:p>
            <a:r>
              <a:rPr lang="en-US" sz="1000" dirty="0"/>
              <a:t>Note: I am looking forward to the discussion mostly and will continue to complete the </a:t>
            </a:r>
            <a:r>
              <a:rPr lang="en-US" sz="1000" dirty="0" err="1"/>
              <a:t>MosaicLite</a:t>
            </a:r>
            <a:r>
              <a:rPr lang="en-US" sz="1000" dirty="0"/>
              <a:t> activities after 1pm as needed. Don’t hesitate to drop off as your schedule requires. I will send out the  link to the session after it is complete.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2864969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your time… how can I help.</a:t>
            </a:r>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138532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426265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2774462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different from environments where developers (or designers) layout screens pixel by pixel (like Visual Basic for example). With modern UIs that need to fit in all types of sizes and orientations, layout managers are a necessity.  </a:t>
            </a:r>
          </a:p>
          <a:p>
            <a:endParaRPr lang="en-US" sz="1000" dirty="0"/>
          </a:p>
          <a:p>
            <a:r>
              <a:rPr lang="en-US" sz="1000" dirty="0"/>
              <a:t>Several AWT and Swing classes provide layout managers for general use:</a:t>
            </a:r>
          </a:p>
          <a:p>
            <a:pPr marL="171450" indent="-171450">
              <a:buFont typeface="Arial" panose="020B0604020202020204" pitchFamily="34" charset="0"/>
              <a:buChar char="•"/>
            </a:pPr>
            <a:r>
              <a:rPr lang="en-US" sz="1000" dirty="0" err="1"/>
              <a:t>BorderLayout</a:t>
            </a:r>
            <a:endParaRPr lang="en-US" sz="1000" dirty="0"/>
          </a:p>
          <a:p>
            <a:pPr marL="171450" indent="-171450">
              <a:buFont typeface="Arial" panose="020B0604020202020204" pitchFamily="34" charset="0"/>
              <a:buChar char="•"/>
            </a:pPr>
            <a:r>
              <a:rPr lang="en-US" sz="1000" dirty="0" err="1"/>
              <a:t>BoxLayout</a:t>
            </a:r>
            <a:endParaRPr lang="en-US" sz="1000" dirty="0"/>
          </a:p>
          <a:p>
            <a:pPr marL="171450" indent="-171450">
              <a:buFont typeface="Arial" panose="020B0604020202020204" pitchFamily="34" charset="0"/>
              <a:buChar char="•"/>
            </a:pPr>
            <a:r>
              <a:rPr lang="en-US" sz="1000" dirty="0" err="1"/>
              <a:t>CardLayout</a:t>
            </a:r>
            <a:endParaRPr lang="en-US" sz="1000" dirty="0"/>
          </a:p>
          <a:p>
            <a:pPr marL="171450" indent="-171450">
              <a:buFont typeface="Arial" panose="020B0604020202020204" pitchFamily="34" charset="0"/>
              <a:buChar char="•"/>
            </a:pPr>
            <a:r>
              <a:rPr lang="en-US" sz="1000" dirty="0" err="1"/>
              <a:t>FlowLayout</a:t>
            </a:r>
            <a:endParaRPr lang="en-US" sz="1000" dirty="0"/>
          </a:p>
          <a:p>
            <a:pPr marL="171450" indent="-171450">
              <a:buFont typeface="Arial" panose="020B0604020202020204" pitchFamily="34" charset="0"/>
              <a:buChar char="•"/>
            </a:pPr>
            <a:r>
              <a:rPr lang="en-US" sz="1000" dirty="0" err="1"/>
              <a:t>GridBagLayout</a:t>
            </a:r>
            <a:endParaRPr lang="en-US" sz="1000" dirty="0"/>
          </a:p>
          <a:p>
            <a:pPr marL="171450" indent="-171450">
              <a:buFont typeface="Arial" panose="020B0604020202020204" pitchFamily="34" charset="0"/>
              <a:buChar char="•"/>
            </a:pPr>
            <a:r>
              <a:rPr lang="en-US" sz="1000" dirty="0" err="1"/>
              <a:t>GridLayout</a:t>
            </a:r>
            <a:endParaRPr lang="en-US" sz="1000" dirty="0"/>
          </a:p>
          <a:p>
            <a:pPr marL="171450" indent="-171450">
              <a:buFont typeface="Arial" panose="020B0604020202020204" pitchFamily="34" charset="0"/>
              <a:buChar char="•"/>
            </a:pPr>
            <a:r>
              <a:rPr lang="en-US" sz="1000" dirty="0" err="1"/>
              <a:t>GroupLayout</a:t>
            </a:r>
            <a:endParaRPr lang="en-US" sz="1000" dirty="0"/>
          </a:p>
          <a:p>
            <a:pPr marL="171450" indent="-171450">
              <a:buFont typeface="Arial" panose="020B0604020202020204" pitchFamily="34" charset="0"/>
              <a:buChar char="•"/>
            </a:pPr>
            <a:r>
              <a:rPr lang="en-US" sz="1000" dirty="0" err="1"/>
              <a:t>SpringLayout</a:t>
            </a:r>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a:p>
        </p:txBody>
      </p:sp>
    </p:spTree>
    <p:extLst>
      <p:ext uri="{BB962C8B-B14F-4D97-AF65-F5344CB8AC3E}">
        <p14:creationId xmlns:p14="http://schemas.microsoft.com/office/powerpoint/2010/main" val="2201746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See application source code!</a:t>
            </a:r>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3530802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783580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145256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Overview: </a:t>
            </a:r>
          </a:p>
          <a:p>
            <a:r>
              <a:rPr lang="en-US" sz="1000" dirty="0"/>
              <a:t>You create the JMenuBar. You create JMenu items that have captions (like File, Edit, etc.). You create JMenuItem objects that have captions (like Open, Close, Save, etc.) and add them to the JMenu’s. You associate ActionListener objects with each JMenuItem to describe what should happen when the JMenuItem is clicked. You add each JMenuItem to the JMenu. You add the JMenu to the JMenuBar. You then tell the frame to set its JMenuBar using setJMenuBar.</a:t>
            </a:r>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1925879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dirty="0"/>
          </a:p>
        </p:txBody>
      </p:sp>
    </p:spTree>
    <p:extLst>
      <p:ext uri="{BB962C8B-B14F-4D97-AF65-F5344CB8AC3E}">
        <p14:creationId xmlns:p14="http://schemas.microsoft.com/office/powerpoint/2010/main" val="1646979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dirty="0"/>
          </a:p>
        </p:txBody>
      </p:sp>
    </p:spTree>
    <p:extLst>
      <p:ext uri="{BB962C8B-B14F-4D97-AF65-F5344CB8AC3E}">
        <p14:creationId xmlns:p14="http://schemas.microsoft.com/office/powerpoint/2010/main" val="3230238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1734562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288462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73315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81388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57793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24693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78158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3154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80190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12865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5479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594077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2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F32F5-AB1C-41B2-AE79-C9DE1D1745A4}" type="datetimeFigureOut">
              <a:rPr lang="en-US" smtClean="0"/>
              <a:t>4/13/2017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FE2DD-FDA6-4978-86FA-99EF41D64B28}" type="slidenum">
              <a:rPr lang="en-US" smtClean="0"/>
              <a:t>‹#›</a:t>
            </a:fld>
            <a:endParaRPr lang="en-US" dirty="0"/>
          </a:p>
        </p:txBody>
      </p:sp>
    </p:spTree>
    <p:extLst>
      <p:ext uri="{BB962C8B-B14F-4D97-AF65-F5344CB8AC3E}">
        <p14:creationId xmlns:p14="http://schemas.microsoft.com/office/powerpoint/2010/main" val="3254360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800" dirty="0"/>
              <a:t>Session: Week 4 Session 1 </a:t>
            </a:r>
            <a:br>
              <a:rPr lang="en-US" sz="1800" dirty="0"/>
            </a:br>
            <a:r>
              <a:rPr lang="en-US" sz="1800" dirty="0"/>
              <a:t>Instructor: Eric Pogue</a:t>
            </a:r>
            <a:endParaRPr lang="en-US" sz="18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Discuss last week’s FaceDraw Assignment</a:t>
            </a:r>
          </a:p>
          <a:p>
            <a:pPr marL="457200" indent="-457200">
              <a:buFont typeface="+mj-lt"/>
              <a:buAutoNum type="arabicPeriod"/>
            </a:pPr>
            <a:r>
              <a:rPr lang="en-US" sz="2000" dirty="0"/>
              <a:t>Review this week’s Mosaic Assignment</a:t>
            </a:r>
          </a:p>
          <a:p>
            <a:pPr marL="457200" indent="-457200">
              <a:buFont typeface="+mj-lt"/>
              <a:buAutoNum type="arabicPeriod"/>
            </a:pPr>
            <a:r>
              <a:rPr lang="en-US" sz="2000" dirty="0"/>
              <a:t>Introduce our Learning Objectives for the week</a:t>
            </a:r>
          </a:p>
          <a:p>
            <a:pPr marL="457200" indent="-457200">
              <a:buFont typeface="+mj-lt"/>
              <a:buAutoNum type="arabicPeriod"/>
            </a:pPr>
            <a:r>
              <a:rPr lang="en-US" sz="2000" dirty="0"/>
              <a:t>Review each Learning Objective</a:t>
            </a:r>
          </a:p>
          <a:p>
            <a:pPr marL="457200" indent="-457200">
              <a:buFont typeface="+mj-lt"/>
              <a:buAutoNum type="arabicPeriod"/>
            </a:pPr>
            <a:r>
              <a:rPr lang="en-US" sz="2000" dirty="0"/>
              <a:t>Closing comments and next steps</a:t>
            </a:r>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4063339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653700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176526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Model-View-Controller</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Throughout our design and development activates we are working to create applications that segregate our View from our their Model &amp; Data. </a:t>
            </a:r>
          </a:p>
          <a:p>
            <a:r>
              <a:rPr lang="en-US" sz="2000" dirty="0"/>
              <a:t>The Java environment makes this more challenging than it should be at times</a:t>
            </a:r>
          </a:p>
          <a:p>
            <a:r>
              <a:rPr lang="en-US" sz="2000" dirty="0"/>
              <a:t>Design tradeoffs need to be considered</a:t>
            </a:r>
          </a:p>
          <a:p>
            <a:r>
              <a:rPr lang="en-US" sz="2000" dirty="0"/>
              <a:t>The most import aspect of Model-View-Controller is that the Model has no visibility to the View</a:t>
            </a:r>
          </a:p>
        </p:txBody>
      </p:sp>
    </p:spTree>
    <p:extLst>
      <p:ext uri="{BB962C8B-B14F-4D97-AF65-F5344CB8AC3E}">
        <p14:creationId xmlns:p14="http://schemas.microsoft.com/office/powerpoint/2010/main" val="375090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clicking the mouse, moving 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31352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Serialization and Reading/Writing Text Files</a:t>
            </a:r>
          </a:p>
        </p:txBody>
      </p:sp>
      <p:sp>
        <p:nvSpPr>
          <p:cNvPr id="3" name="Content Placeholder 2"/>
          <p:cNvSpPr>
            <a:spLocks noGrp="1"/>
          </p:cNvSpPr>
          <p:nvPr>
            <p:ph idx="1"/>
          </p:nvPr>
        </p:nvSpPr>
        <p:spPr>
          <a:xfrm>
            <a:off x="838198" y="1525772"/>
            <a:ext cx="10515601" cy="4651191"/>
          </a:xfrm>
        </p:spPr>
        <p:txBody>
          <a:bodyPr>
            <a:normAutofit lnSpcReduction="10000"/>
          </a:bodyPr>
          <a:lstStyle/>
          <a:p>
            <a:pPr marL="0" indent="0">
              <a:buNone/>
            </a:pPr>
            <a:r>
              <a:rPr lang="en-US" sz="2000" dirty="0"/>
              <a:t>Serialization is an object-oriented programming term that means converting an object to a byte steam usually to be written to or read from a file.</a:t>
            </a:r>
          </a:p>
          <a:p>
            <a:pPr marL="0" indent="0">
              <a:buNone/>
            </a:pPr>
            <a:r>
              <a:rPr lang="en-US" sz="2000" dirty="0"/>
              <a:t>To write to a text file:</a:t>
            </a:r>
          </a:p>
          <a:p>
            <a:r>
              <a:rPr lang="en-US" sz="2000" dirty="0"/>
              <a:t>Create a File object, feeding the file’s path to the File class constructor</a:t>
            </a:r>
          </a:p>
          <a:p>
            <a:r>
              <a:rPr lang="en-US" sz="2000" dirty="0"/>
              <a:t>Create a FileWriter to access the File</a:t>
            </a:r>
          </a:p>
          <a:p>
            <a:r>
              <a:rPr lang="en-US" sz="2000" dirty="0"/>
              <a:t>Create a BufferedWriter to write data to the FileWriter efficiently </a:t>
            </a:r>
          </a:p>
          <a:p>
            <a:r>
              <a:rPr lang="en-US" sz="2000" dirty="0"/>
              <a:t>Use BufferedWriter’s write and newLine functions to commit the data to the file.</a:t>
            </a:r>
          </a:p>
          <a:p>
            <a:pPr marL="0" indent="0">
              <a:buNone/>
            </a:pPr>
            <a:endParaRPr lang="en-US" sz="2000" dirty="0"/>
          </a:p>
          <a:p>
            <a:pPr marL="0" indent="0">
              <a:buNone/>
            </a:pPr>
            <a:r>
              <a:rPr lang="en-US" sz="2000" dirty="0"/>
              <a:t>To read from a text file: </a:t>
            </a:r>
          </a:p>
          <a:p>
            <a:r>
              <a:rPr lang="en-US" sz="2000" dirty="0"/>
              <a:t>Create a File object, feeding the file’s path to the File class constructor</a:t>
            </a:r>
          </a:p>
          <a:p>
            <a:r>
              <a:rPr lang="en-US" sz="2000" dirty="0"/>
              <a:t>Attach a Scanner object to it</a:t>
            </a:r>
          </a:p>
          <a:p>
            <a:r>
              <a:rPr lang="en-US" sz="2000" dirty="0"/>
              <a:t>Use Scanner’s readLine and hasNextLine functions to read the file</a:t>
            </a:r>
          </a:p>
          <a:p>
            <a:pPr marL="0" indent="0">
              <a:buNone/>
            </a:pPr>
            <a:endParaRPr lang="en-US" sz="2000" dirty="0"/>
          </a:p>
        </p:txBody>
      </p:sp>
    </p:spTree>
    <p:extLst>
      <p:ext uri="{BB962C8B-B14F-4D97-AF65-F5344CB8AC3E}">
        <p14:creationId xmlns:p14="http://schemas.microsoft.com/office/powerpoint/2010/main" val="1331657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1995369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 &amp; Next Steps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As promised, less theory and more development</a:t>
            </a:r>
          </a:p>
          <a:p>
            <a:r>
              <a:rPr lang="en-US" sz="2000" dirty="0"/>
              <a:t>Look for three follow-up development examples this week:</a:t>
            </a:r>
          </a:p>
          <a:p>
            <a:pPr lvl="1"/>
            <a:r>
              <a:rPr lang="en-US" sz="1600" dirty="0"/>
              <a:t>OvalDraw with User Experience Enhancements</a:t>
            </a:r>
          </a:p>
          <a:p>
            <a:pPr lvl="1"/>
            <a:r>
              <a:rPr lang="en-US" sz="1600" dirty="0"/>
              <a:t>OvalDraw reading and writing files</a:t>
            </a:r>
          </a:p>
          <a:p>
            <a:pPr lvl="1"/>
            <a:r>
              <a:rPr lang="en-US" sz="1600" dirty="0"/>
              <a:t>Something with Timers and Animation</a:t>
            </a:r>
          </a:p>
        </p:txBody>
      </p:sp>
    </p:spTree>
    <p:extLst>
      <p:ext uri="{BB962C8B-B14F-4D97-AF65-F5344CB8AC3E}">
        <p14:creationId xmlns:p14="http://schemas.microsoft.com/office/powerpoint/2010/main" val="247775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1</a:t>
            </a:r>
          </a:p>
          <a:p>
            <a:pPr algn="l"/>
            <a:r>
              <a:rPr lang="en-US" dirty="0"/>
              <a:t>Instructor: Eric Pogue</a:t>
            </a:r>
          </a:p>
        </p:txBody>
      </p:sp>
    </p:spTree>
    <p:extLst>
      <p:ext uri="{BB962C8B-B14F-4D97-AF65-F5344CB8AC3E}">
        <p14:creationId xmlns:p14="http://schemas.microsoft.com/office/powerpoint/2010/main" val="2689671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2 </a:t>
            </a:r>
            <a:br>
              <a:rPr lang="en-US" sz="1600" dirty="0"/>
            </a:br>
            <a:r>
              <a:rPr lang="en-US" sz="1600" dirty="0"/>
              <a:t>Subject: More Interactive User Interfaces</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Quick Review Learning Objectives we covered in Session 1</a:t>
            </a:r>
          </a:p>
          <a:p>
            <a:pPr marL="457200" indent="-457200">
              <a:buFont typeface="+mj-lt"/>
              <a:buAutoNum type="arabicPeriod"/>
            </a:pPr>
            <a:r>
              <a:rPr lang="en-US" sz="2000" dirty="0"/>
              <a:t>Overview of Session 2 Live Coding example and related Learning Objectives</a:t>
            </a:r>
          </a:p>
          <a:p>
            <a:pPr marL="457200" indent="-457200">
              <a:buFont typeface="+mj-lt"/>
              <a:buAutoNum type="arabicPeriod"/>
            </a:pPr>
            <a:r>
              <a:rPr lang="en-US" sz="2000" dirty="0"/>
              <a:t>Live User Interface Coding example</a:t>
            </a:r>
          </a:p>
          <a:p>
            <a:pPr marL="457200" indent="-457200">
              <a:buFont typeface="+mj-lt"/>
              <a:buAutoNum type="arabicPeriod"/>
            </a:pPr>
            <a:r>
              <a:rPr lang="en-US" sz="2000" dirty="0"/>
              <a:t>Review what we learned</a:t>
            </a:r>
          </a:p>
          <a:p>
            <a:pPr marL="457200" indent="-457200">
              <a:buFont typeface="+mj-lt"/>
              <a:buAutoNum type="arabicPeriod"/>
            </a:pPr>
            <a:r>
              <a:rPr lang="en-US" sz="2000" dirty="0"/>
              <a:t>Closing comments and next steps</a:t>
            </a:r>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1411330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2962045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11047" cy="1325563"/>
          </a:xfrm>
        </p:spPr>
        <p:txBody>
          <a:bodyPr>
            <a:normAutofit/>
          </a:bodyPr>
          <a:lstStyle/>
          <a:p>
            <a:r>
              <a:rPr lang="en-US" sz="3600" dirty="0"/>
              <a:t>Discuss FaceDraw Assignment</a:t>
            </a:r>
          </a:p>
        </p:txBody>
      </p:sp>
      <p:sp>
        <p:nvSpPr>
          <p:cNvPr id="3" name="Content Placeholder 2"/>
          <p:cNvSpPr>
            <a:spLocks noGrp="1"/>
          </p:cNvSpPr>
          <p:nvPr>
            <p:ph idx="1"/>
          </p:nvPr>
        </p:nvSpPr>
        <p:spPr>
          <a:xfrm>
            <a:off x="838199" y="1549178"/>
            <a:ext cx="10453578" cy="4783519"/>
          </a:xfrm>
        </p:spPr>
        <p:txBody>
          <a:bodyPr>
            <a:normAutofit/>
          </a:bodyPr>
          <a:lstStyle/>
          <a:p>
            <a:pPr marL="0" indent="0">
              <a:buNone/>
            </a:pPr>
            <a:r>
              <a:rPr lang="en-US" sz="2000" u="sng" dirty="0"/>
              <a:t>FaceDraw and Learning Objectives</a:t>
            </a:r>
            <a:r>
              <a:rPr lang="en-US" sz="2000" dirty="0"/>
              <a:t>: FaceDraw will be a challenging assignment this week. Our Learning Objects, Discussion, Lecture, and Examples will all be focused on helping you complete the assignment and learn the key concepts through delivering a concrete example. </a:t>
            </a:r>
          </a:p>
          <a:p>
            <a:pPr marL="0" indent="0">
              <a:buNone/>
            </a:pPr>
            <a:r>
              <a:rPr lang="en-US" sz="2000" dirty="0"/>
              <a:t>In FaceDraw we will:</a:t>
            </a:r>
          </a:p>
          <a:p>
            <a:pPr marL="457200" indent="-457200">
              <a:buFont typeface="+mj-lt"/>
              <a:buAutoNum type="arabicPeriod"/>
            </a:pPr>
            <a:r>
              <a:rPr lang="en-US" sz="2000" dirty="0"/>
              <a:t>Create an application in Java that draws random faces on a window</a:t>
            </a:r>
          </a:p>
          <a:p>
            <a:pPr marL="457200" indent="-457200">
              <a:buFont typeface="+mj-lt"/>
              <a:buAutoNum type="arabicPeriod"/>
            </a:pPr>
            <a:r>
              <a:rPr lang="en-US" sz="2000" dirty="0"/>
              <a:t>Generate a random number between 3 &amp; 10 and draw that many faces</a:t>
            </a:r>
          </a:p>
          <a:p>
            <a:pPr marL="457200" indent="-457200">
              <a:buFont typeface="+mj-lt"/>
              <a:buAutoNum type="arabicPeriod"/>
            </a:pPr>
            <a:r>
              <a:rPr lang="en-US" sz="2000" dirty="0"/>
              <a:t>Randomly generate reasonable and visually appealing face</a:t>
            </a:r>
          </a:p>
          <a:p>
            <a:pPr marL="457200" indent="-457200">
              <a:buFont typeface="+mj-lt"/>
              <a:buAutoNum type="arabicPeriod"/>
            </a:pPr>
            <a:r>
              <a:rPr lang="en-US" sz="2000" dirty="0"/>
              <a:t>Position itself to a reasonable size and location</a:t>
            </a:r>
          </a:p>
          <a:p>
            <a:pPr marL="457200" indent="-457200">
              <a:buFont typeface="+mj-lt"/>
              <a:buAutoNum type="arabicPeriod"/>
            </a:pPr>
            <a:r>
              <a:rPr lang="en-US" sz="2000" dirty="0"/>
              <a:t>Draw all faces so they are entirely within the window. </a:t>
            </a:r>
          </a:p>
          <a:p>
            <a:pPr marL="457200" indent="-457200">
              <a:buFont typeface="+mj-lt"/>
              <a:buAutoNum type="arabicPeriod"/>
            </a:pPr>
            <a:r>
              <a:rPr lang="en-US" sz="2000" dirty="0"/>
              <a:t>Draw each face with two eyes and a mouth. </a:t>
            </a:r>
          </a:p>
          <a:p>
            <a:pPr marL="457200" indent="-457200">
              <a:buFont typeface="+mj-lt"/>
              <a:buAutoNum type="arabicPeriod"/>
            </a:pPr>
            <a:r>
              <a:rPr lang="en-US" sz="2000" dirty="0"/>
              <a:t>The mouth should be randomly smiling, frowning, or in-between</a:t>
            </a:r>
          </a:p>
        </p:txBody>
      </p:sp>
      <p:pic>
        <p:nvPicPr>
          <p:cNvPr id="4" name="Picture 3"/>
          <p:cNvPicPr>
            <a:picLocks noChangeAspect="1"/>
          </p:cNvPicPr>
          <p:nvPr/>
        </p:nvPicPr>
        <p:blipFill>
          <a:blip r:embed="rId3"/>
          <a:stretch>
            <a:fillRect/>
          </a:stretch>
        </p:blipFill>
        <p:spPr>
          <a:xfrm>
            <a:off x="8760798" y="2477718"/>
            <a:ext cx="3096276" cy="3120324"/>
          </a:xfrm>
          <a:prstGeom prst="rect">
            <a:avLst/>
          </a:prstGeom>
        </p:spPr>
      </p:pic>
    </p:spTree>
    <p:extLst>
      <p:ext uri="{BB962C8B-B14F-4D97-AF65-F5344CB8AC3E}">
        <p14:creationId xmlns:p14="http://schemas.microsoft.com/office/powerpoint/2010/main" val="4213558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55577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2315987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48966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 &amp; Next Steps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I’m trying to get ups in a learning pattern where we:</a:t>
            </a:r>
          </a:p>
          <a:p>
            <a:pPr marL="800100" lvl="1" indent="-342900">
              <a:buFont typeface="+mj-lt"/>
              <a:buAutoNum type="arabicPeriod"/>
            </a:pPr>
            <a:r>
              <a:rPr lang="en-US" sz="1600" dirty="0"/>
              <a:t>See the concepts and patterns (theory)</a:t>
            </a:r>
          </a:p>
          <a:p>
            <a:pPr marL="800100" lvl="1" indent="-342900">
              <a:buFont typeface="+mj-lt"/>
              <a:buAutoNum type="arabicPeriod"/>
            </a:pPr>
            <a:r>
              <a:rPr lang="en-US" sz="1600" dirty="0"/>
              <a:t>Watch them being used in a “real-life” example</a:t>
            </a:r>
          </a:p>
          <a:p>
            <a:pPr marL="800100" lvl="1" indent="-342900">
              <a:buFont typeface="+mj-lt"/>
              <a:buAutoNum type="arabicPeriod"/>
            </a:pPr>
            <a:r>
              <a:rPr lang="en-US" sz="1600" dirty="0"/>
              <a:t>Implement a solution using what we have learned</a:t>
            </a:r>
          </a:p>
          <a:p>
            <a:r>
              <a:rPr lang="en-US" sz="2000" dirty="0"/>
              <a:t>Let me know how this is working, and how we can continue to improve</a:t>
            </a:r>
          </a:p>
        </p:txBody>
      </p:sp>
    </p:spTree>
    <p:extLst>
      <p:ext uri="{BB962C8B-B14F-4D97-AF65-F5344CB8AC3E}">
        <p14:creationId xmlns:p14="http://schemas.microsoft.com/office/powerpoint/2010/main" val="3313788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2</a:t>
            </a:r>
          </a:p>
          <a:p>
            <a:pPr algn="l"/>
            <a:r>
              <a:rPr lang="en-US" dirty="0"/>
              <a:t>Instructor: Eric Pogue</a:t>
            </a:r>
          </a:p>
        </p:txBody>
      </p:sp>
    </p:spTree>
    <p:extLst>
      <p:ext uri="{BB962C8B-B14F-4D97-AF65-F5344CB8AC3E}">
        <p14:creationId xmlns:p14="http://schemas.microsoft.com/office/powerpoint/2010/main" val="3171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3 </a:t>
            </a:r>
            <a:br>
              <a:rPr lang="en-US" sz="1600" dirty="0"/>
            </a:br>
            <a:r>
              <a:rPr lang="en-US" sz="1600" dirty="0"/>
              <a:t>Subject: Clicks, Drags, Timers, and Animations</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Quick Review Learning Objectives we covered in Session 1</a:t>
            </a:r>
          </a:p>
          <a:p>
            <a:pPr marL="457200" indent="-457200">
              <a:buFont typeface="+mj-lt"/>
              <a:buAutoNum type="arabicPeriod"/>
            </a:pPr>
            <a:r>
              <a:rPr lang="en-US" sz="2000" dirty="0"/>
              <a:t>Overview of Session 3 Live Coding example and related Learning Objectives</a:t>
            </a:r>
          </a:p>
          <a:p>
            <a:pPr marL="457200" indent="-457200">
              <a:buFont typeface="+mj-lt"/>
              <a:buAutoNum type="arabicPeriod"/>
            </a:pPr>
            <a:r>
              <a:rPr lang="en-US" sz="2000" dirty="0"/>
              <a:t>Clicks and drags… with </a:t>
            </a:r>
            <a:r>
              <a:rPr lang="en-US" sz="2000" dirty="0" err="1"/>
              <a:t>FaceDraw-ish</a:t>
            </a:r>
            <a:r>
              <a:rPr lang="en-US" sz="2000" dirty="0"/>
              <a:t> solution</a:t>
            </a:r>
          </a:p>
          <a:p>
            <a:pPr marL="457200" indent="-457200">
              <a:buFont typeface="+mj-lt"/>
              <a:buAutoNum type="arabicPeriod"/>
            </a:pPr>
            <a:r>
              <a:rPr lang="en-US" sz="2000" dirty="0"/>
              <a:t>Short break</a:t>
            </a:r>
          </a:p>
          <a:p>
            <a:pPr marL="457200" indent="-457200">
              <a:buFont typeface="+mj-lt"/>
              <a:buAutoNum type="arabicPeriod"/>
            </a:pPr>
            <a:r>
              <a:rPr lang="en-US" sz="2000" dirty="0"/>
              <a:t>Timers and animation</a:t>
            </a:r>
          </a:p>
          <a:p>
            <a:pPr marL="457200" indent="-457200">
              <a:buFont typeface="+mj-lt"/>
              <a:buAutoNum type="arabicPeriod"/>
            </a:pPr>
            <a:r>
              <a:rPr lang="en-US" sz="2000" dirty="0"/>
              <a:t>Review what we learned and week 4 assignment as time allows</a:t>
            </a:r>
          </a:p>
          <a:p>
            <a:pPr marL="457200" indent="-457200">
              <a:buFont typeface="+mj-lt"/>
              <a:buAutoNum type="arabicPeriod"/>
            </a:pPr>
            <a:r>
              <a:rPr lang="en-US" sz="2000" dirty="0"/>
              <a:t>Final comment &amp; questions</a:t>
            </a:r>
          </a:p>
          <a:p>
            <a:pPr marL="0" indent="0">
              <a:buNone/>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2320785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325651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a:t>
            </a:r>
            <a:r>
              <a:rPr lang="en-US" sz="2000" dirty="0"/>
              <a:t>clicking the mouse, moving </a:t>
            </a:r>
            <a:r>
              <a:rPr lang="en-US" sz="2000" dirty="0">
                <a:solidFill>
                  <a:schemeClr val="bg1">
                    <a:lumMod val="65000"/>
                  </a:schemeClr>
                </a:solidFill>
              </a:rPr>
              <a:t>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a:p>
            <a:pPr marL="457200" indent="-457200">
              <a:buFont typeface="+mj-lt"/>
              <a:buAutoNum type="arabicPeriod"/>
            </a:pPr>
            <a:r>
              <a:rPr lang="en-US" sz="2000" dirty="0"/>
              <a:t>Review week 4 assignment as time allows</a:t>
            </a:r>
          </a:p>
        </p:txBody>
      </p:sp>
    </p:spTree>
    <p:extLst>
      <p:ext uri="{BB962C8B-B14F-4D97-AF65-F5344CB8AC3E}">
        <p14:creationId xmlns:p14="http://schemas.microsoft.com/office/powerpoint/2010/main" val="1999878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solidFill>
                  <a:schemeClr val="bg1">
                    <a:lumMod val="65000"/>
                  </a:schemeClr>
                </a:solidFill>
              </a:rPr>
              <a:t>KeyListener: </a:t>
            </a:r>
            <a:r>
              <a:rPr lang="en-US" sz="2000" dirty="0">
                <a:solidFill>
                  <a:schemeClr val="bg1">
                    <a:lumMod val="65000"/>
                  </a:schemeClr>
                </a:solidFill>
              </a:rPr>
              <a:t>Interface to implement to respond to Keystrokes</a:t>
            </a:r>
          </a:p>
        </p:txBody>
      </p:sp>
    </p:spTree>
    <p:extLst>
      <p:ext uri="{BB962C8B-B14F-4D97-AF65-F5344CB8AC3E}">
        <p14:creationId xmlns:p14="http://schemas.microsoft.com/office/powerpoint/2010/main" val="248243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339780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11047" cy="1325563"/>
          </a:xfrm>
        </p:spPr>
        <p:txBody>
          <a:bodyPr>
            <a:normAutofit/>
          </a:bodyPr>
          <a:lstStyle/>
          <a:p>
            <a:r>
              <a:rPr lang="en-US" sz="3600" dirty="0"/>
              <a:t>Review Mosaic Assignment</a:t>
            </a:r>
          </a:p>
        </p:txBody>
      </p:sp>
      <p:sp>
        <p:nvSpPr>
          <p:cNvPr id="3" name="Content Placeholder 2"/>
          <p:cNvSpPr>
            <a:spLocks noGrp="1"/>
          </p:cNvSpPr>
          <p:nvPr>
            <p:ph idx="1"/>
          </p:nvPr>
        </p:nvSpPr>
        <p:spPr>
          <a:xfrm>
            <a:off x="838199" y="1549178"/>
            <a:ext cx="10453578" cy="4783519"/>
          </a:xfrm>
        </p:spPr>
        <p:txBody>
          <a:bodyPr>
            <a:normAutofit/>
          </a:bodyPr>
          <a:lstStyle/>
          <a:p>
            <a:pPr marL="0" indent="0">
              <a:buNone/>
            </a:pPr>
            <a:r>
              <a:rPr lang="en-US" sz="2000" u="sng" dirty="0"/>
              <a:t>Mosaic and Learning Objectives</a:t>
            </a:r>
            <a:r>
              <a:rPr lang="en-US" sz="2000" dirty="0"/>
              <a:t>: Mosaic will likely not be as challenging for you as FaceDraw was last week. Most of the elements that we will need for Mosaic we already learned last week. Therefore, this week’s objectives will be more forward looking. </a:t>
            </a:r>
          </a:p>
          <a:p>
            <a:pPr marL="0" indent="0">
              <a:buNone/>
            </a:pPr>
            <a:r>
              <a:rPr lang="en-US" sz="2000" dirty="0"/>
              <a:t>In Mosaic we will:</a:t>
            </a:r>
          </a:p>
          <a:p>
            <a:pPr marL="457200" indent="-457200">
              <a:buFont typeface="+mj-lt"/>
              <a:buAutoNum type="arabicPeriod"/>
            </a:pPr>
            <a:r>
              <a:rPr lang="en-US" sz="2000" dirty="0"/>
              <a:t>Draw a set of random tiles</a:t>
            </a:r>
          </a:p>
          <a:p>
            <a:pPr marL="457200" indent="-457200">
              <a:buFont typeface="+mj-lt"/>
              <a:buAutoNum type="arabicPeriod"/>
            </a:pPr>
            <a:r>
              <a:rPr lang="en-US" sz="2000" dirty="0"/>
              <a:t>Draw random shapes, letters, and colors</a:t>
            </a:r>
          </a:p>
          <a:p>
            <a:pPr marL="457200" indent="-457200">
              <a:buFont typeface="+mj-lt"/>
              <a:buAutoNum type="arabicPeriod"/>
            </a:pPr>
            <a:r>
              <a:rPr lang="en-US" sz="2000" dirty="0"/>
              <a:t>Respond to a “Randomize” button</a:t>
            </a:r>
          </a:p>
          <a:p>
            <a:pPr marL="457200" indent="-457200">
              <a:buFont typeface="+mj-lt"/>
              <a:buAutoNum type="arabicPeriod"/>
            </a:pPr>
            <a:r>
              <a:rPr lang="en-US" sz="2000" dirty="0"/>
              <a:t>Display a new set of random tiles when the button is pushed</a:t>
            </a:r>
          </a:p>
          <a:p>
            <a:pPr marL="457200" indent="-457200">
              <a:buFont typeface="+mj-lt"/>
              <a:buAutoNum type="arabicPeriod"/>
            </a:pPr>
            <a:r>
              <a:rPr lang="en-US" sz="2000" dirty="0"/>
              <a:t>Implement a interesting and unique feature of our own choosing</a:t>
            </a:r>
          </a:p>
          <a:p>
            <a:pPr marL="457200" indent="-457200">
              <a:buFont typeface="+mj-lt"/>
              <a:buAutoNum type="arabicPeriod"/>
            </a:pPr>
            <a:endParaRPr lang="en-US" sz="2000" dirty="0"/>
          </a:p>
          <a:p>
            <a:pPr marL="0" indent="0">
              <a:buNone/>
            </a:pPr>
            <a:r>
              <a:rPr lang="en-US" sz="2000" dirty="0"/>
              <a:t>Note: More details are available our W4Assignment document.  </a:t>
            </a:r>
          </a:p>
          <a:p>
            <a:pPr marL="0" indent="0">
              <a:buNone/>
            </a:pPr>
            <a:endParaRPr lang="en-US" sz="2000" dirty="0"/>
          </a:p>
          <a:p>
            <a:pPr marL="0" indent="0">
              <a:buNone/>
            </a:pPr>
            <a:endParaRPr lang="en-US" sz="2000" dirty="0"/>
          </a:p>
        </p:txBody>
      </p:sp>
      <p:pic>
        <p:nvPicPr>
          <p:cNvPr id="5" name="Picture 4"/>
          <p:cNvPicPr>
            <a:picLocks noChangeAspect="1"/>
          </p:cNvPicPr>
          <p:nvPr/>
        </p:nvPicPr>
        <p:blipFill>
          <a:blip r:embed="rId3"/>
          <a:stretch>
            <a:fillRect/>
          </a:stretch>
        </p:blipFill>
        <p:spPr>
          <a:xfrm>
            <a:off x="8760798" y="2477718"/>
            <a:ext cx="2935016" cy="3310245"/>
          </a:xfrm>
          <a:prstGeom prst="rect">
            <a:avLst/>
          </a:prstGeom>
        </p:spPr>
      </p:pic>
    </p:spTree>
    <p:extLst>
      <p:ext uri="{BB962C8B-B14F-4D97-AF65-F5344CB8AC3E}">
        <p14:creationId xmlns:p14="http://schemas.microsoft.com/office/powerpoint/2010/main" val="14483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3095009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1" y="1441487"/>
            <a:ext cx="5562600" cy="3729551"/>
          </a:xfrm>
          <a:prstGeom prst="rect">
            <a:avLst/>
          </a:prstGeom>
        </p:spPr>
      </p:pic>
      <p:sp>
        <p:nvSpPr>
          <p:cNvPr id="2" name="Title 1"/>
          <p:cNvSpPr>
            <a:spLocks noGrp="1"/>
          </p:cNvSpPr>
          <p:nvPr>
            <p:ph type="title"/>
          </p:nvPr>
        </p:nvSpPr>
        <p:spPr/>
        <p:txBody>
          <a:bodyPr>
            <a:normAutofit/>
          </a:bodyPr>
          <a:lstStyle/>
          <a:p>
            <a:r>
              <a:rPr lang="en-US" sz="3600" dirty="0"/>
              <a:t>OvalDraw Plus With Clicking and Dragging </a:t>
            </a:r>
          </a:p>
        </p:txBody>
      </p:sp>
      <p:pic>
        <p:nvPicPr>
          <p:cNvPr id="4" name="Picture 3"/>
          <p:cNvPicPr>
            <a:picLocks noChangeAspect="1"/>
          </p:cNvPicPr>
          <p:nvPr/>
        </p:nvPicPr>
        <p:blipFill>
          <a:blip r:embed="rId4"/>
          <a:stretch>
            <a:fillRect/>
          </a:stretch>
        </p:blipFill>
        <p:spPr>
          <a:xfrm>
            <a:off x="5462855" y="2184990"/>
            <a:ext cx="6169163" cy="4214733"/>
          </a:xfrm>
          <a:prstGeom prst="rect">
            <a:avLst/>
          </a:prstGeom>
        </p:spPr>
      </p:pic>
    </p:spTree>
    <p:extLst>
      <p:ext uri="{BB962C8B-B14F-4D97-AF65-F5344CB8AC3E}">
        <p14:creationId xmlns:p14="http://schemas.microsoft.com/office/powerpoint/2010/main" val="3913126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Enhancements Steps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Clone our current </a:t>
            </a:r>
            <a:r>
              <a:rPr lang="en-US" sz="2000" dirty="0" err="1">
                <a:solidFill>
                  <a:schemeClr val="bg1">
                    <a:lumMod val="65000"/>
                  </a:schemeClr>
                </a:solidFill>
              </a:rPr>
              <a:t>Git</a:t>
            </a:r>
            <a:r>
              <a:rPr lang="en-US" sz="2000" dirty="0">
                <a:solidFill>
                  <a:schemeClr val="bg1">
                    <a:lumMod val="65000"/>
                  </a:schemeClr>
                </a:solidFill>
              </a:rPr>
              <a:t> repository</a:t>
            </a:r>
          </a:p>
          <a:p>
            <a:pPr marL="457200" indent="-457200">
              <a:buFont typeface="+mj-lt"/>
              <a:buAutoNum type="arabicPeriod"/>
            </a:pPr>
            <a:r>
              <a:rPr lang="en-US" sz="2000" dirty="0">
                <a:solidFill>
                  <a:schemeClr val="bg1">
                    <a:lumMod val="65000"/>
                  </a:schemeClr>
                </a:solidFill>
              </a:rPr>
              <a:t>Copy original files over to </a:t>
            </a:r>
            <a:r>
              <a:rPr lang="en-US" sz="2000" dirty="0" err="1">
                <a:solidFill>
                  <a:schemeClr val="bg1">
                    <a:lumMod val="65000"/>
                  </a:schemeClr>
                </a:solidFill>
              </a:rPr>
              <a:t>OvalDrawPlus</a:t>
            </a:r>
            <a:r>
              <a:rPr lang="en-US" sz="2000" dirty="0">
                <a:solidFill>
                  <a:schemeClr val="bg1">
                    <a:lumMod val="65000"/>
                  </a:schemeClr>
                </a:solidFill>
              </a:rPr>
              <a:t> folder</a:t>
            </a:r>
          </a:p>
          <a:p>
            <a:pPr marL="457200" indent="-457200">
              <a:buFont typeface="+mj-lt"/>
              <a:buAutoNum type="arabicPeriod"/>
            </a:pPr>
            <a:r>
              <a:rPr lang="en-US" sz="2000" dirty="0"/>
              <a:t>Compile library and </a:t>
            </a:r>
            <a:r>
              <a:rPr lang="en-US" sz="2000" dirty="0" err="1"/>
              <a:t>ShapeDraw</a:t>
            </a:r>
            <a:r>
              <a:rPr lang="en-US" sz="2000" dirty="0"/>
              <a:t> code</a:t>
            </a:r>
          </a:p>
          <a:p>
            <a:pPr marL="457200" indent="-457200">
              <a:buFont typeface="+mj-lt"/>
              <a:buAutoNum type="arabicPeriod"/>
            </a:pPr>
            <a:r>
              <a:rPr lang="en-US" sz="2000" dirty="0"/>
              <a:t>Quickly test application</a:t>
            </a:r>
          </a:p>
          <a:p>
            <a:pPr marL="457200" indent="-457200">
              <a:buFont typeface="+mj-lt"/>
              <a:buAutoNum type="arabicPeriod"/>
            </a:pPr>
            <a:r>
              <a:rPr lang="en-US" sz="2000" dirty="0"/>
              <a:t>Review </a:t>
            </a:r>
            <a:r>
              <a:rPr lang="en-US" sz="2000" dirty="0" err="1"/>
              <a:t>ShapeDraw</a:t>
            </a:r>
            <a:r>
              <a:rPr lang="en-US" sz="2000" dirty="0"/>
              <a:t> code… focus on </a:t>
            </a:r>
            <a:r>
              <a:rPr lang="en-US" sz="2000" dirty="0" err="1"/>
              <a:t>ShapeDrawPanel</a:t>
            </a:r>
            <a:endParaRPr lang="en-US" sz="2000" dirty="0"/>
          </a:p>
          <a:p>
            <a:pPr marL="457200" indent="-457200">
              <a:buFont typeface="+mj-lt"/>
              <a:buAutoNum type="arabicPeriod"/>
            </a:pPr>
            <a:r>
              <a:rPr lang="en-US" sz="2000" dirty="0"/>
              <a:t>Minor code cleanup… and “compress” classes that we will not be looking at today</a:t>
            </a:r>
          </a:p>
          <a:p>
            <a:pPr marL="457200" indent="-457200">
              <a:buFont typeface="+mj-lt"/>
              <a:buAutoNum type="arabicPeriod"/>
            </a:pPr>
            <a:r>
              <a:rPr lang="en-US" sz="2000" dirty="0"/>
              <a:t>Implement </a:t>
            </a:r>
            <a:r>
              <a:rPr lang="en-US" sz="2000" dirty="0" err="1"/>
              <a:t>MouseListener</a:t>
            </a:r>
            <a:r>
              <a:rPr lang="en-US" sz="2000" dirty="0"/>
              <a:t> Interface</a:t>
            </a:r>
          </a:p>
          <a:p>
            <a:pPr marL="457200" indent="-457200">
              <a:buFont typeface="+mj-lt"/>
              <a:buAutoNum type="arabicPeriod"/>
            </a:pPr>
            <a:r>
              <a:rPr lang="en-US" sz="2000" dirty="0"/>
              <a:t>Implement </a:t>
            </a:r>
            <a:r>
              <a:rPr lang="en-US" sz="2000" dirty="0" err="1"/>
              <a:t>MouseMotionListener</a:t>
            </a:r>
            <a:r>
              <a:rPr lang="en-US" sz="2000" dirty="0"/>
              <a:t> Interface</a:t>
            </a:r>
          </a:p>
          <a:p>
            <a:pPr marL="457200" indent="-457200">
              <a:buFont typeface="+mj-lt"/>
              <a:buAutoNum type="arabicPeriod"/>
            </a:pPr>
            <a:r>
              <a:rPr lang="en-US" sz="2000" dirty="0"/>
              <a:t>Add random oval on click</a:t>
            </a:r>
          </a:p>
          <a:p>
            <a:pPr marL="457200" indent="-457200">
              <a:buFont typeface="+mj-lt"/>
              <a:buAutoNum type="arabicPeriod"/>
            </a:pPr>
            <a:r>
              <a:rPr lang="en-US" sz="2000" dirty="0"/>
              <a:t>Implement red circle on mouse drag… this is  challenging</a:t>
            </a:r>
          </a:p>
          <a:p>
            <a:pPr marL="457200" indent="-457200">
              <a:buFont typeface="+mj-lt"/>
              <a:buAutoNum type="arabicPeriod"/>
            </a:pPr>
            <a:r>
              <a:rPr lang="en-US" sz="2000" dirty="0"/>
              <a:t>Implement </a:t>
            </a:r>
            <a:r>
              <a:rPr lang="en-US" sz="2000" dirty="0" err="1"/>
              <a:t>FaceDraw</a:t>
            </a:r>
            <a:r>
              <a:rPr lang="en-US" sz="2000" dirty="0"/>
              <a:t> on click… and remove step nine’s random oval draw</a:t>
            </a:r>
          </a:p>
          <a:p>
            <a:pPr marL="457200" indent="-457200">
              <a:buFont typeface="+mj-lt"/>
              <a:buAutoNum type="arabicPeriod"/>
            </a:pPr>
            <a:r>
              <a:rPr lang="en-US" sz="2000" dirty="0"/>
              <a:t>Review, final question, and commit/push</a:t>
            </a:r>
          </a:p>
        </p:txBody>
      </p:sp>
    </p:spTree>
    <p:extLst>
      <p:ext uri="{BB962C8B-B14F-4D97-AF65-F5344CB8AC3E}">
        <p14:creationId xmlns:p14="http://schemas.microsoft.com/office/powerpoint/2010/main" val="618162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Quick Break</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3</a:t>
            </a:r>
          </a:p>
          <a:p>
            <a:pPr algn="l"/>
            <a:r>
              <a:rPr lang="en-US" dirty="0"/>
              <a:t>Instructor: Eric Pogue</a:t>
            </a:r>
          </a:p>
        </p:txBody>
      </p:sp>
    </p:spTree>
    <p:extLst>
      <p:ext uri="{BB962C8B-B14F-4D97-AF65-F5344CB8AC3E}">
        <p14:creationId xmlns:p14="http://schemas.microsoft.com/office/powerpoint/2010/main" val="4213124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829396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Timer and Animated Faces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ActionListener on </a:t>
            </a:r>
            <a:r>
              <a:rPr lang="en-US" sz="2000" dirty="0" err="1"/>
              <a:t>ShapeDrawPanel</a:t>
            </a:r>
            <a:endParaRPr lang="en-US" sz="2000" dirty="0"/>
          </a:p>
          <a:p>
            <a:pPr marL="457200" indent="-457200">
              <a:buFont typeface="+mj-lt"/>
              <a:buAutoNum type="arabicPeriod"/>
            </a:pPr>
            <a:r>
              <a:rPr lang="en-US" sz="2000" dirty="0"/>
              <a:t>Implement Timer</a:t>
            </a:r>
          </a:p>
          <a:p>
            <a:pPr marL="457200" indent="-457200">
              <a:buFont typeface="+mj-lt"/>
              <a:buAutoNum type="arabicPeriod"/>
            </a:pPr>
            <a:r>
              <a:rPr lang="en-US" sz="2000" dirty="0" err="1"/>
              <a:t>Implent</a:t>
            </a:r>
            <a:r>
              <a:rPr lang="en-US" sz="2000" dirty="0"/>
              <a:t> </a:t>
            </a:r>
            <a:r>
              <a:rPr lang="en-US" sz="2000" dirty="0" err="1"/>
              <a:t>updateMouth</a:t>
            </a:r>
            <a:r>
              <a:rPr lang="en-US" sz="2000" dirty="0"/>
              <a:t> in </a:t>
            </a:r>
            <a:r>
              <a:rPr lang="en-US" sz="2000" dirty="0" err="1"/>
              <a:t>FaceDraw</a:t>
            </a:r>
            <a:endParaRPr lang="en-US" sz="2000" dirty="0"/>
          </a:p>
          <a:p>
            <a:pPr marL="457200" indent="-457200">
              <a:buFont typeface="+mj-lt"/>
              <a:buAutoNum type="arabicPeriod"/>
            </a:pPr>
            <a:r>
              <a:rPr lang="en-US" sz="2000" dirty="0"/>
              <a:t>Implement </a:t>
            </a:r>
            <a:r>
              <a:rPr lang="en-US" sz="2000" dirty="0" err="1"/>
              <a:t>ArrayList</a:t>
            </a:r>
            <a:r>
              <a:rPr lang="en-US" sz="2000" dirty="0"/>
              <a:t> for </a:t>
            </a:r>
            <a:r>
              <a:rPr lang="en-US" sz="2000" dirty="0" err="1"/>
              <a:t>FaceDraw</a:t>
            </a:r>
            <a:r>
              <a:rPr lang="en-US" sz="2000" dirty="0"/>
              <a:t> objects</a:t>
            </a:r>
          </a:p>
          <a:p>
            <a:pPr marL="457200" indent="-457200">
              <a:buFont typeface="+mj-lt"/>
              <a:buAutoNum type="arabicPeriod"/>
            </a:pPr>
            <a:r>
              <a:rPr lang="en-US" sz="2000" dirty="0"/>
              <a:t>Update </a:t>
            </a:r>
            <a:r>
              <a:rPr lang="en-US" sz="2000" dirty="0" err="1"/>
              <a:t>FaceDraw</a:t>
            </a:r>
            <a:r>
              <a:rPr lang="en-US" sz="2000" dirty="0"/>
              <a:t> mouths and redraw</a:t>
            </a:r>
          </a:p>
        </p:txBody>
      </p:sp>
    </p:spTree>
    <p:extLst>
      <p:ext uri="{BB962C8B-B14F-4D97-AF65-F5344CB8AC3E}">
        <p14:creationId xmlns:p14="http://schemas.microsoft.com/office/powerpoint/2010/main" val="750607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a:t>
            </a:r>
            <a:r>
              <a:rPr lang="en-US" sz="2000" dirty="0"/>
              <a:t>clicking the mouse, moving </a:t>
            </a:r>
            <a:r>
              <a:rPr lang="en-US" sz="2000" dirty="0">
                <a:solidFill>
                  <a:schemeClr val="bg1">
                    <a:lumMod val="65000"/>
                  </a:schemeClr>
                </a:solidFill>
              </a:rPr>
              <a:t>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a:p>
            <a:pPr marL="457200" indent="-457200">
              <a:buFont typeface="+mj-lt"/>
              <a:buAutoNum type="arabicPeriod"/>
            </a:pPr>
            <a:r>
              <a:rPr lang="en-US" sz="2000" dirty="0"/>
              <a:t>Review week 4 assignment as time allows</a:t>
            </a:r>
          </a:p>
        </p:txBody>
      </p:sp>
    </p:spTree>
    <p:extLst>
      <p:ext uri="{BB962C8B-B14F-4D97-AF65-F5344CB8AC3E}">
        <p14:creationId xmlns:p14="http://schemas.microsoft.com/office/powerpoint/2010/main" val="662407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3</a:t>
            </a:r>
          </a:p>
          <a:p>
            <a:pPr algn="l"/>
            <a:r>
              <a:rPr lang="en-US" dirty="0"/>
              <a:t>Instructor: Eric Pogue</a:t>
            </a:r>
          </a:p>
        </p:txBody>
      </p:sp>
    </p:spTree>
    <p:extLst>
      <p:ext uri="{BB962C8B-B14F-4D97-AF65-F5344CB8AC3E}">
        <p14:creationId xmlns:p14="http://schemas.microsoft.com/office/powerpoint/2010/main" val="3769067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4 </a:t>
            </a:r>
            <a:br>
              <a:rPr lang="en-US" sz="1600" dirty="0"/>
            </a:br>
            <a:r>
              <a:rPr lang="en-US" sz="1600" dirty="0"/>
              <a:t>Subject: Thursday Lunch Discussion &amp; Lecture</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 – Thursday, April 13 from noon to 1pm:</a:t>
            </a:r>
          </a:p>
          <a:p>
            <a:pPr marL="457200" indent="-457200">
              <a:buFont typeface="+mj-lt"/>
              <a:buAutoNum type="arabicPeriod"/>
            </a:pPr>
            <a:r>
              <a:rPr lang="en-US" sz="2000" dirty="0"/>
              <a:t>Good natured chatting and banter ~10min</a:t>
            </a:r>
          </a:p>
          <a:p>
            <a:pPr marL="457200" indent="-457200">
              <a:buFont typeface="+mj-lt"/>
              <a:buAutoNum type="arabicPeriod"/>
            </a:pPr>
            <a:r>
              <a:rPr lang="en-US" sz="2000" dirty="0"/>
              <a:t>Quick introductions and how are you feeling about the course… start, stop, continue ~10min</a:t>
            </a:r>
          </a:p>
          <a:p>
            <a:pPr marL="457200" indent="-457200">
              <a:buFont typeface="+mj-lt"/>
              <a:buAutoNum type="arabicPeriod"/>
            </a:pPr>
            <a:r>
              <a:rPr lang="en-US" sz="2000" dirty="0"/>
              <a:t>Discussion, questions &amp; answers</a:t>
            </a:r>
          </a:p>
          <a:p>
            <a:pPr marL="457200" indent="-457200">
              <a:buFont typeface="+mj-lt"/>
              <a:buAutoNum type="arabicPeriod"/>
            </a:pPr>
            <a:r>
              <a:rPr lang="en-US" sz="2000" dirty="0"/>
              <a:t>Week 4 Assignment Helpful Hints with </a:t>
            </a:r>
            <a:r>
              <a:rPr lang="en-US" sz="2000" dirty="0" err="1"/>
              <a:t>MosaicLite</a:t>
            </a:r>
            <a:endParaRPr lang="en-US" sz="2000" dirty="0"/>
          </a:p>
          <a:p>
            <a:pPr marL="0" indent="0">
              <a:buNone/>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3683023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Introductions, Feedback, and Q&amp;A</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Name and one thing you are planning for the Easter weekend</a:t>
            </a:r>
          </a:p>
          <a:p>
            <a:pPr marL="457200" indent="-457200">
              <a:buFont typeface="+mj-lt"/>
              <a:buAutoNum type="arabicPeriod"/>
            </a:pPr>
            <a:r>
              <a:rPr lang="en-US" sz="2000" dirty="0"/>
              <a:t>Start, stop, continue:</a:t>
            </a:r>
          </a:p>
          <a:p>
            <a:pPr lvl="1"/>
            <a:r>
              <a:rPr lang="en-US" sz="1600" dirty="0"/>
              <a:t>What new thing should we start doing for the class?</a:t>
            </a:r>
          </a:p>
          <a:p>
            <a:pPr lvl="1"/>
            <a:r>
              <a:rPr lang="en-US" sz="1600" dirty="0"/>
              <a:t>What is one thing that we should stop doing?</a:t>
            </a:r>
          </a:p>
          <a:p>
            <a:pPr lvl="1"/>
            <a:r>
              <a:rPr lang="en-US" sz="1600" dirty="0"/>
              <a:t>What is  one thing that we are doing that we should definitely keep doing?</a:t>
            </a:r>
          </a:p>
          <a:p>
            <a:pPr marL="457200" indent="-457200">
              <a:buFont typeface="+mj-lt"/>
              <a:buAutoNum type="arabicPeriod"/>
            </a:pPr>
            <a:r>
              <a:rPr lang="en-US" sz="2000" dirty="0"/>
              <a:t>Questions &amp; Answers</a:t>
            </a:r>
          </a:p>
        </p:txBody>
      </p:sp>
    </p:spTree>
    <p:extLst>
      <p:ext uri="{BB962C8B-B14F-4D97-AF65-F5344CB8AC3E}">
        <p14:creationId xmlns:p14="http://schemas.microsoft.com/office/powerpoint/2010/main" val="2268000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1072399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3x3 grid of colored tiles</a:t>
            </a:r>
          </a:p>
          <a:p>
            <a:pPr marL="457200" indent="-457200">
              <a:buFont typeface="+mj-lt"/>
              <a:buAutoNum type="arabicPeriod"/>
            </a:pPr>
            <a:r>
              <a:rPr lang="en-US" sz="2000" dirty="0"/>
              <a:t>Implement tiles with a random background color</a:t>
            </a:r>
          </a:p>
          <a:p>
            <a:pPr marL="457200" indent="-457200">
              <a:buFont typeface="+mj-lt"/>
              <a:buAutoNum type="arabicPeriod"/>
            </a:pPr>
            <a:r>
              <a:rPr lang="en-US" sz="2000" dirty="0"/>
              <a:t>Paint an X or an O on the tile</a:t>
            </a:r>
          </a:p>
          <a:p>
            <a:pPr marL="457200" indent="-457200">
              <a:buFont typeface="+mj-lt"/>
              <a:buAutoNum type="arabicPeriod"/>
            </a:pPr>
            <a:r>
              <a:rPr lang="en-US" sz="2000" dirty="0"/>
              <a:t>Create a Randomize button</a:t>
            </a:r>
          </a:p>
          <a:p>
            <a:pPr marL="457200" indent="-457200">
              <a:buFont typeface="+mj-lt"/>
              <a:buAutoNum type="arabicPeriod"/>
            </a:pPr>
            <a:r>
              <a:rPr lang="en-US" sz="2000" dirty="0"/>
              <a:t>Randomize the colors when the button is pushed</a:t>
            </a:r>
          </a:p>
          <a:p>
            <a:pPr marL="457200" indent="-457200">
              <a:buFont typeface="+mj-lt"/>
              <a:buAutoNum type="arabicPeriod"/>
            </a:pPr>
            <a:r>
              <a:rPr lang="en-US" sz="2000" dirty="0"/>
              <a:t>Randomize the X or O when the button is pushed</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860659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Layout Managers (continued)</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Layout Managers arrange controls on the screen so they are visually appealing. We will be focusing on three very common Layout Managers: </a:t>
            </a:r>
          </a:p>
          <a:p>
            <a:r>
              <a:rPr lang="en-US" sz="2000" dirty="0" err="1"/>
              <a:t>FlowLayout</a:t>
            </a:r>
            <a:r>
              <a:rPr lang="en-US" sz="2000" dirty="0"/>
              <a:t>: Arranges components left to right, top to bottom. When a </a:t>
            </a:r>
            <a:r>
              <a:rPr lang="en-US" sz="2000" dirty="0" err="1"/>
              <a:t>FlowLayout</a:t>
            </a:r>
            <a:r>
              <a:rPr lang="en-US" sz="2000" dirty="0"/>
              <a:t> runs out of room horizontally on a row, it places the next component as far left as it can go on the row below.</a:t>
            </a:r>
          </a:p>
          <a:p>
            <a:r>
              <a:rPr lang="en-US" sz="2000" dirty="0" err="1"/>
              <a:t>BorderLayout</a:t>
            </a:r>
            <a:r>
              <a:rPr lang="en-US" sz="2000" dirty="0"/>
              <a:t>: Arranges components in NORTH, SOUTH, EAST, WEST, and CENTER sections.</a:t>
            </a:r>
          </a:p>
          <a:p>
            <a:r>
              <a:rPr lang="en-US" sz="2000" dirty="0" err="1"/>
              <a:t>GridLayout</a:t>
            </a:r>
            <a:r>
              <a:rPr lang="en-US" sz="2000" dirty="0"/>
              <a:t>: Arranges components in an Excel-like table of rows and columns.</a:t>
            </a:r>
          </a:p>
          <a:p>
            <a:pPr marL="0" indent="0">
              <a:buNone/>
            </a:pPr>
            <a:endParaRPr lang="en-US" sz="2000" dirty="0"/>
          </a:p>
          <a:p>
            <a:endParaRPr lang="en-US" sz="2000" dirty="0"/>
          </a:p>
        </p:txBody>
      </p:sp>
      <p:pic>
        <p:nvPicPr>
          <p:cNvPr id="4" name="Picture 3"/>
          <p:cNvPicPr>
            <a:picLocks noChangeAspect="1"/>
          </p:cNvPicPr>
          <p:nvPr/>
        </p:nvPicPr>
        <p:blipFill>
          <a:blip r:embed="rId3"/>
          <a:stretch>
            <a:fillRect/>
          </a:stretch>
        </p:blipFill>
        <p:spPr>
          <a:xfrm>
            <a:off x="1833562" y="4767248"/>
            <a:ext cx="3934600" cy="1506172"/>
          </a:xfrm>
          <a:prstGeom prst="rect">
            <a:avLst/>
          </a:prstGeom>
        </p:spPr>
      </p:pic>
      <p:pic>
        <p:nvPicPr>
          <p:cNvPr id="5" name="Picture 4"/>
          <p:cNvPicPr>
            <a:picLocks noChangeAspect="1"/>
          </p:cNvPicPr>
          <p:nvPr/>
        </p:nvPicPr>
        <p:blipFill>
          <a:blip r:embed="rId4"/>
          <a:stretch>
            <a:fillRect/>
          </a:stretch>
        </p:blipFill>
        <p:spPr>
          <a:xfrm>
            <a:off x="1094322" y="4003529"/>
            <a:ext cx="4333599" cy="641102"/>
          </a:xfrm>
          <a:prstGeom prst="rect">
            <a:avLst/>
          </a:prstGeom>
        </p:spPr>
      </p:pic>
      <p:pic>
        <p:nvPicPr>
          <p:cNvPr id="6" name="Picture 5"/>
          <p:cNvPicPr>
            <a:picLocks noChangeAspect="1"/>
          </p:cNvPicPr>
          <p:nvPr/>
        </p:nvPicPr>
        <p:blipFill>
          <a:blip r:embed="rId5"/>
          <a:stretch>
            <a:fillRect/>
          </a:stretch>
        </p:blipFill>
        <p:spPr>
          <a:xfrm>
            <a:off x="6181440" y="4003529"/>
            <a:ext cx="2749632" cy="1814306"/>
          </a:xfrm>
          <a:prstGeom prst="rect">
            <a:avLst/>
          </a:prstGeom>
        </p:spPr>
      </p:pic>
    </p:spTree>
    <p:extLst>
      <p:ext uri="{BB962C8B-B14F-4D97-AF65-F5344CB8AC3E}">
        <p14:creationId xmlns:p14="http://schemas.microsoft.com/office/powerpoint/2010/main" val="25201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lnSpcReduction="10000"/>
          </a:bodyPr>
          <a:lstStyle/>
          <a:p>
            <a:pPr marL="457200" indent="-457200">
              <a:buFont typeface="+mj-lt"/>
              <a:buAutoNum type="arabicPeriod"/>
            </a:pPr>
            <a:r>
              <a:rPr lang="en-US" sz="2000" dirty="0" err="1"/>
              <a:t>JFrame</a:t>
            </a:r>
            <a:endParaRPr lang="en-US" sz="2000" dirty="0"/>
          </a:p>
          <a:p>
            <a:pPr marL="457200" indent="-457200">
              <a:buFont typeface="+mj-lt"/>
              <a:buAutoNum type="arabicPeriod"/>
            </a:pPr>
            <a:r>
              <a:rPr lang="en-US" sz="2000" dirty="0" err="1"/>
              <a:t>JPanel</a:t>
            </a:r>
            <a:r>
              <a:rPr lang="en-US" sz="2000" dirty="0"/>
              <a:t>… grid &amp; tile</a:t>
            </a:r>
          </a:p>
          <a:p>
            <a:pPr marL="457200" indent="-457200">
              <a:buFont typeface="+mj-lt"/>
              <a:buAutoNum type="arabicPeriod"/>
            </a:pPr>
            <a:r>
              <a:rPr lang="en-US" sz="2000" dirty="0" err="1"/>
              <a:t>JButton</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err="1"/>
              <a:t>GridLayout</a:t>
            </a:r>
            <a:endParaRPr lang="en-US" sz="2000" dirty="0"/>
          </a:p>
          <a:p>
            <a:pPr marL="457200" indent="-457200">
              <a:buFont typeface="+mj-lt"/>
              <a:buAutoNum type="arabicPeriod"/>
            </a:pPr>
            <a:r>
              <a:rPr lang="en-US" sz="2000" dirty="0" err="1"/>
              <a:t>BorderLayout</a:t>
            </a:r>
            <a:endParaRPr lang="en-US" sz="2000" dirty="0"/>
          </a:p>
          <a:p>
            <a:pPr marL="457200" indent="-457200">
              <a:buFont typeface="+mj-lt"/>
              <a:buAutoNum type="arabicPeriod"/>
            </a:pPr>
            <a:r>
              <a:rPr lang="en-US" sz="2000" dirty="0" err="1"/>
              <a:t>FlowLayout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ActionListener &amp; </a:t>
            </a:r>
            <a:r>
              <a:rPr lang="en-US" sz="2000" dirty="0" err="1"/>
              <a:t>ActionEvent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Random</a:t>
            </a:r>
          </a:p>
          <a:p>
            <a:pPr marL="457200" indent="-457200">
              <a:buFont typeface="+mj-lt"/>
              <a:buAutoNum type="arabicPeriod"/>
            </a:pPr>
            <a:r>
              <a:rPr lang="en-US" sz="2000" dirty="0"/>
              <a:t>Graphics</a:t>
            </a:r>
          </a:p>
          <a:p>
            <a:pPr marL="457200" indent="-457200">
              <a:buFont typeface="+mj-lt"/>
              <a:buAutoNum type="arabicPeriod"/>
            </a:pPr>
            <a:r>
              <a:rPr lang="en-US" sz="2000" dirty="0"/>
              <a:t>Color</a:t>
            </a:r>
          </a:p>
          <a:p>
            <a:pPr marL="457200" indent="-457200">
              <a:buFont typeface="+mj-lt"/>
              <a:buAutoNum type="arabicPeriod"/>
            </a:pPr>
            <a:r>
              <a:rPr lang="en-US" sz="2000" dirty="0"/>
              <a:t>Font</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762801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I hope the example helps…</a:t>
            </a:r>
          </a:p>
          <a:p>
            <a:r>
              <a:rPr lang="en-US" sz="2000" dirty="0"/>
              <a:t>Give the holiday weekend, I am going to delay our file writing &amp; reading activities until week 5</a:t>
            </a:r>
          </a:p>
          <a:p>
            <a:r>
              <a:rPr lang="en-US" sz="2000" dirty="0"/>
              <a:t>Have a great weekend!</a:t>
            </a:r>
          </a:p>
        </p:txBody>
      </p:sp>
    </p:spTree>
    <p:extLst>
      <p:ext uri="{BB962C8B-B14F-4D97-AF65-F5344CB8AC3E}">
        <p14:creationId xmlns:p14="http://schemas.microsoft.com/office/powerpoint/2010/main" val="2143838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4</a:t>
            </a:r>
          </a:p>
          <a:p>
            <a:pPr algn="l"/>
            <a:r>
              <a:rPr lang="en-US" dirty="0"/>
              <a:t>Instructor: Eric Pogue</a:t>
            </a:r>
          </a:p>
        </p:txBody>
      </p:sp>
    </p:spTree>
    <p:extLst>
      <p:ext uri="{BB962C8B-B14F-4D97-AF65-F5344CB8AC3E}">
        <p14:creationId xmlns:p14="http://schemas.microsoft.com/office/powerpoint/2010/main" val="261188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Menu Bars, Menus, and Menu Items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Java Menus are implemented with three related classes:</a:t>
            </a:r>
          </a:p>
          <a:p>
            <a:r>
              <a:rPr lang="en-US" sz="2000" b="1" dirty="0"/>
              <a:t>JMenuBar</a:t>
            </a:r>
            <a:r>
              <a:rPr lang="en-US" sz="2000" dirty="0"/>
              <a:t>: the horizontal component across the top of the frame that contains Menus</a:t>
            </a:r>
          </a:p>
          <a:p>
            <a:r>
              <a:rPr lang="en-US" sz="2000" b="1" dirty="0"/>
              <a:t>JMenu</a:t>
            </a:r>
            <a:r>
              <a:rPr lang="en-US" sz="2000" dirty="0"/>
              <a:t>: the user interface element that implements “File” in the image below</a:t>
            </a:r>
          </a:p>
          <a:p>
            <a:r>
              <a:rPr lang="en-US" sz="2000" b="1" dirty="0"/>
              <a:t>JMenuItem</a:t>
            </a:r>
            <a:r>
              <a:rPr lang="en-US" sz="2000" dirty="0"/>
              <a:t>: the sub-items that can be selected from a Menu like “New” and “Exit” in the  example below</a:t>
            </a:r>
          </a:p>
          <a:p>
            <a:r>
              <a:rPr lang="en-US" sz="2000" dirty="0"/>
              <a:t>The inheritance hierarchy for menu-related classes:</a:t>
            </a:r>
          </a:p>
          <a:p>
            <a:pPr marL="0" indent="0">
              <a:buNone/>
            </a:pPr>
            <a:endParaRPr lang="en-US" sz="1600" dirty="0"/>
          </a:p>
        </p:txBody>
      </p:sp>
      <p:pic>
        <p:nvPicPr>
          <p:cNvPr id="1026" name="Picture 2" descr="Image result for jmenu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769" y="3434317"/>
            <a:ext cx="2986858" cy="2003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635086" y="3851367"/>
            <a:ext cx="4460912" cy="2443031"/>
          </a:xfrm>
          <a:prstGeom prst="rect">
            <a:avLst/>
          </a:prstGeom>
        </p:spPr>
      </p:pic>
    </p:spTree>
    <p:extLst>
      <p:ext uri="{BB962C8B-B14F-4D97-AF65-F5344CB8AC3E}">
        <p14:creationId xmlns:p14="http://schemas.microsoft.com/office/powerpoint/2010/main" val="66983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t>KeyListener: </a:t>
            </a:r>
            <a:r>
              <a:rPr lang="en-US" sz="2000" dirty="0"/>
              <a:t>Interface to implement to respond to Keystrokes</a:t>
            </a:r>
          </a:p>
        </p:txBody>
      </p:sp>
    </p:spTree>
    <p:extLst>
      <p:ext uri="{BB962C8B-B14F-4D97-AF65-F5344CB8AC3E}">
        <p14:creationId xmlns:p14="http://schemas.microsoft.com/office/powerpoint/2010/main" val="4105026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47474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13375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KeyListener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KeyListener interface includes the following methods:</a:t>
            </a:r>
            <a:endParaRPr lang="en-US" sz="2000" b="1" dirty="0"/>
          </a:p>
          <a:p>
            <a:r>
              <a:rPr lang="en-US" sz="2000" dirty="0"/>
              <a:t>keyPressed(KeyEvent e): Invoked when a key has been pressed</a:t>
            </a:r>
          </a:p>
          <a:p>
            <a:r>
              <a:rPr lang="en-US" sz="2000" dirty="0"/>
              <a:t>keyReleased(KeyEvent e): Invoked when a key has been released</a:t>
            </a:r>
          </a:p>
          <a:p>
            <a:r>
              <a:rPr lang="en-US" sz="2000" dirty="0"/>
              <a:t>keyTyped(KeyEvent e): Invoked when a key has been typed</a:t>
            </a:r>
          </a:p>
        </p:txBody>
      </p:sp>
    </p:spTree>
    <p:extLst>
      <p:ext uri="{BB962C8B-B14F-4D97-AF65-F5344CB8AC3E}">
        <p14:creationId xmlns:p14="http://schemas.microsoft.com/office/powerpoint/2010/main" val="3083858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E7FF26E314236448B954F3A97640002" ma:contentTypeVersion="0" ma:contentTypeDescription="Create a new document." ma:contentTypeScope="" ma:versionID="dcd134f7ef3b1aa8a267b1d1a9f0b332">
  <xsd:schema xmlns:xsd="http://www.w3.org/2001/XMLSchema" xmlns:xs="http://www.w3.org/2001/XMLSchema" xmlns:p="http://schemas.microsoft.com/office/2006/metadata/properties" targetNamespace="http://schemas.microsoft.com/office/2006/metadata/properties" ma:root="true" ma:fieldsID="fad425956ca267ea5e6d723b3f3bd6f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FD8B20-B89A-4B23-9329-175195DD4D8A}">
  <ds:schemaRefs>
    <ds:schemaRef ds:uri="http://schemas.microsoft.com/sharepoint/v3/contenttype/forms"/>
  </ds:schemaRefs>
</ds:datastoreItem>
</file>

<file path=customXml/itemProps2.xml><?xml version="1.0" encoding="utf-8"?>
<ds:datastoreItem xmlns:ds="http://schemas.openxmlformats.org/officeDocument/2006/customXml" ds:itemID="{3473EA1A-2744-48E8-B2A3-4F89C0FC849C}">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A906A71E-D2C6-4CAA-8E79-10C504BC5F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13451</TotalTime>
  <Words>4016</Words>
  <Application>Microsoft Office PowerPoint</Application>
  <PresentationFormat>Widescreen</PresentationFormat>
  <Paragraphs>414</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Object-Oriented Programming Session: Week 4 Session 1  Instructor: Eric Pogue</vt:lpstr>
      <vt:lpstr>Discuss FaceDraw Assignment</vt:lpstr>
      <vt:lpstr>Review Mosaic Assignment</vt:lpstr>
      <vt:lpstr>Learning Objectives – Week 4</vt:lpstr>
      <vt:lpstr>Menu Bars, Menus, and Menu Items</vt:lpstr>
      <vt:lpstr>Mouse Clicking, Mouse Dragging, and Keystrokes</vt:lpstr>
      <vt:lpstr>MouseListener Interface</vt:lpstr>
      <vt:lpstr>MouseMotionListener Interface</vt:lpstr>
      <vt:lpstr>KeyListener Interface</vt:lpstr>
      <vt:lpstr>OvalDraw Plus User Interface Design</vt:lpstr>
      <vt:lpstr>Timers</vt:lpstr>
      <vt:lpstr>Model-View-Controller</vt:lpstr>
      <vt:lpstr>Learning Objectives – Week 4</vt:lpstr>
      <vt:lpstr>Serialization and Reading/Writing Text Files</vt:lpstr>
      <vt:lpstr>OvalDraw Plus User Interface Design</vt:lpstr>
      <vt:lpstr>Closing Comments &amp; Next Steps</vt:lpstr>
      <vt:lpstr>End of Session</vt:lpstr>
      <vt:lpstr>Object-Oriented Programming Session: Week 4 Session 2  Subject: More Interactive User Interfaces Instructor: Eric Pogue</vt:lpstr>
      <vt:lpstr>Learning Objectives – Week 4</vt:lpstr>
      <vt:lpstr>Learning Objectives – Week 4</vt:lpstr>
      <vt:lpstr>OvalDraw Plus User Interface Design</vt:lpstr>
      <vt:lpstr>Learning Objectives – Week 4</vt:lpstr>
      <vt:lpstr>Closing Comments &amp; Next Steps</vt:lpstr>
      <vt:lpstr>End of Session</vt:lpstr>
      <vt:lpstr>Object-Oriented Programming Session: Week 4 Session 3  Subject: Clicks, Drags, Timers, and Animations Instructor: Eric Pogue</vt:lpstr>
      <vt:lpstr>Learning Objectives – Week 4</vt:lpstr>
      <vt:lpstr>Learning Objectives – Week 4</vt:lpstr>
      <vt:lpstr>Mouse Clicking, Mouse Dragging, and Keystrokes</vt:lpstr>
      <vt:lpstr>MouseListener Interface</vt:lpstr>
      <vt:lpstr>MouseMotionListener Interface</vt:lpstr>
      <vt:lpstr>OvalDraw Plus With Clicking and Dragging </vt:lpstr>
      <vt:lpstr>OvalDraw Plus Enhancements Steps</vt:lpstr>
      <vt:lpstr>Quick Break</vt:lpstr>
      <vt:lpstr>Timers</vt:lpstr>
      <vt:lpstr>OvalDraw Plus Timer and Animated Faces</vt:lpstr>
      <vt:lpstr>Learning Objectives – Week 4</vt:lpstr>
      <vt:lpstr>End of Session</vt:lpstr>
      <vt:lpstr>Object-Oriented Programming Session: Week 4 Session 4  Subject: Thursday Lunch Discussion &amp; Lecture Instructor: Eric Pogue</vt:lpstr>
      <vt:lpstr>Introductions, Feedback, and Q&amp;A</vt:lpstr>
      <vt:lpstr>PowerPoint Presentation</vt:lpstr>
      <vt:lpstr>Layout Managers (continued)</vt:lpstr>
      <vt:lpstr>PowerPoint Presentation</vt:lpstr>
      <vt:lpstr>Closing Comments</vt:lpstr>
      <vt:lpstr>End of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Pogue Eric</dc:creator>
  <cp:lastModifiedBy>Eric Pogue</cp:lastModifiedBy>
  <cp:revision>376</cp:revision>
  <cp:lastPrinted>2017-04-06T21:54:11Z</cp:lastPrinted>
  <dcterms:created xsi:type="dcterms:W3CDTF">2016-08-15T18:20:40Z</dcterms:created>
  <dcterms:modified xsi:type="dcterms:W3CDTF">2017-04-13T18:04:41Z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0x0101004E7FF26E314236448B954F3A97640002</vt:lpwstr>
  </property>
  <property fmtid="{D5CDD505-2E9C-101B-9397-08002B2CF9AE}" pid="3" name="IsMyDocuments">
    <vt:bool>true</vt:bool>
  </property>
</Properties>
</file>